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Default Extension="pdf" ContentType="application/pdf"/>
  <Override PartName="/ppt/notesSlides/notesSlide6.xml" ContentType="application/vnd.openxmlformats-officedocument.presentationml.notesSlide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6" r:id="rId2"/>
    <p:sldId id="316" r:id="rId3"/>
    <p:sldId id="297" r:id="rId4"/>
    <p:sldId id="331" r:id="rId5"/>
    <p:sldId id="330" r:id="rId6"/>
    <p:sldId id="324" r:id="rId7"/>
    <p:sldId id="305" r:id="rId8"/>
    <p:sldId id="306" r:id="rId9"/>
    <p:sldId id="309" r:id="rId10"/>
    <p:sldId id="293" r:id="rId1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59B5A"/>
    <a:srgbClr val="CFAB5A"/>
    <a:srgbClr val="3B530F"/>
    <a:srgbClr val="557717"/>
    <a:srgbClr val="6280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14" autoAdjust="0"/>
    <p:restoredTop sz="87852" autoAdjust="0"/>
  </p:normalViewPr>
  <p:slideViewPr>
    <p:cSldViewPr snapToGrid="0" snapToObjects="1">
      <p:cViewPr varScale="1">
        <p:scale>
          <a:sx n="85" d="100"/>
          <a:sy n="85" d="100"/>
        </p:scale>
        <p:origin x="-10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7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2544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5E454-51C4-F345-9749-63C592D1CF03}" type="datetimeFigureOut">
              <a:rPr lang="sv-SE" smtClean="0"/>
              <a:pPr/>
              <a:t>14-06-21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53187-B093-514B-A834-D632D6826C2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EC522-92AC-AD40-8FB1-C047B956364A}" type="datetimeFigureOut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409D5-8365-DE45-ADA7-DC25C40C525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aim: practical clinical talk, informed </a:t>
            </a:r>
            <a:r>
              <a:rPr lang="en-US" smtClean="0"/>
              <a:t>by theory</a:t>
            </a:r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Going back to Skinner: What is the object of our analysis?? Someone acting!! 	Influence!!</a:t>
            </a:r>
          </a:p>
          <a:p>
            <a:r>
              <a:rPr lang="en-US" dirty="0" smtClean="0"/>
              <a:t>Context has function (influences) behavior. </a:t>
            </a:r>
            <a:endParaRPr lang="en-US" baseline="0" dirty="0" smtClean="0"/>
          </a:p>
          <a:p>
            <a:r>
              <a:rPr lang="en-US" baseline="0" dirty="0" smtClean="0"/>
              <a:t>We are looking for functional relations in order to influence</a:t>
            </a:r>
          </a:p>
          <a:p>
            <a:r>
              <a:rPr lang="en-US" b="1" baseline="0" dirty="0" smtClean="0"/>
              <a:t>Stimulus function</a:t>
            </a:r>
            <a:r>
              <a:rPr lang="en-US" baseline="0" dirty="0" smtClean="0"/>
              <a:t>! Operant, respondent.</a:t>
            </a:r>
          </a:p>
          <a:p>
            <a:r>
              <a:rPr lang="en-US" baseline="0" dirty="0" err="1" smtClean="0"/>
              <a:t>Languaging</a:t>
            </a:r>
            <a:r>
              <a:rPr lang="en-US" baseline="0" dirty="0" smtClean="0"/>
              <a:t> is also contextual influence.  Show how AARR works. </a:t>
            </a:r>
            <a:r>
              <a:rPr lang="en-US" b="1" baseline="0" dirty="0" smtClean="0"/>
              <a:t>AARR changes how we interact with our environment</a:t>
            </a:r>
            <a:r>
              <a:rPr lang="en-US" baseline="0" dirty="0" smtClean="0"/>
              <a:t>!!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3212-12D5-3443-8F74-F8E6AD8C3D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to a particular interaction with context: the operant contingency. Compare with pigeons. “Red is green”. “That’s the best beer I ever had” “Something white in your beer”</a:t>
            </a:r>
            <a:r>
              <a:rPr lang="en-US" baseline="0" dirty="0" smtClean="0"/>
              <a:t>.</a:t>
            </a:r>
            <a:endParaRPr lang="en-US" dirty="0" smtClean="0"/>
          </a:p>
          <a:p>
            <a:r>
              <a:rPr lang="en-US" dirty="0" smtClean="0"/>
              <a:t>Antecedents can obtain stimulus function that will specify behavior and consequence</a:t>
            </a:r>
            <a:r>
              <a:rPr lang="en-US" baseline="0" dirty="0" smtClean="0"/>
              <a:t> </a:t>
            </a:r>
            <a:r>
              <a:rPr lang="en-US" dirty="0" smtClean="0"/>
              <a:t>and thus function</a:t>
            </a:r>
            <a:r>
              <a:rPr lang="en-US" baseline="0" dirty="0" smtClean="0"/>
              <a:t> as a rule or an instruction.</a:t>
            </a:r>
          </a:p>
          <a:p>
            <a:r>
              <a:rPr lang="en-US" baseline="0" dirty="0" smtClean="0"/>
              <a:t>“New” consequences are now available (“I did the right thing”)</a:t>
            </a:r>
          </a:p>
          <a:p>
            <a:r>
              <a:rPr lang="en-US" baseline="0" dirty="0" smtClean="0"/>
              <a:t>We can sidestep immediate gratification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3212-12D5-3443-8F74-F8E6AD8C3D0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behavior can have</a:t>
            </a:r>
            <a:r>
              <a:rPr lang="en-US" baseline="0" dirty="0" smtClean="0"/>
              <a:t> stimulus functions (be a significant aspect of the context) for the next behavior of the same organism. This increases in complexity with AARR, just as other interaction with context.</a:t>
            </a:r>
          </a:p>
          <a:p>
            <a:r>
              <a:rPr lang="en-US" baseline="0" dirty="0" smtClean="0"/>
              <a:t>Self and self-rules    Skinner: The sun  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3212-12D5-3443-8F74-F8E6AD8C3D0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Exemplify: “I can not do this”</a:t>
            </a:r>
          </a:p>
          <a:p>
            <a:r>
              <a:rPr lang="en-US" dirty="0" err="1" smtClean="0"/>
              <a:t>Tacting</a:t>
            </a:r>
            <a:r>
              <a:rPr lang="en-US" baseline="0" dirty="0" smtClean="0"/>
              <a:t> your own behavior</a:t>
            </a:r>
            <a:endParaRPr lang="en-US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09D5-8365-DE45-ADA7-DC25C40C525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First FA</a:t>
            </a:r>
          </a:p>
          <a:p>
            <a:endParaRPr lang="sv-SE" baseline="0" dirty="0" smtClean="0"/>
          </a:p>
          <a:p>
            <a:r>
              <a:rPr lang="sv-SE" baseline="0" dirty="0" err="1" smtClean="0"/>
              <a:t>Why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metaphor</a:t>
            </a:r>
            <a:r>
              <a:rPr lang="sv-SE" baseline="0" dirty="0" smtClean="0"/>
              <a:t>??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Quick </a:t>
            </a:r>
            <a:r>
              <a:rPr lang="sv-SE" baseline="0" dirty="0" err="1" smtClean="0"/>
              <a:t>contact</a:t>
            </a:r>
            <a:r>
              <a:rPr lang="sv-SE" baseline="0" dirty="0" smtClean="0"/>
              <a:t> with </a:t>
            </a:r>
            <a:r>
              <a:rPr lang="sv-SE" baseline="0" dirty="0" err="1" smtClean="0"/>
              <a:t>complex</a:t>
            </a:r>
            <a:r>
              <a:rPr lang="sv-SE" baseline="0" dirty="0" smtClean="0"/>
              <a:t> stimulus </a:t>
            </a:r>
            <a:r>
              <a:rPr lang="sv-SE" baseline="0" dirty="0" err="1" smtClean="0"/>
              <a:t>functions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thus</a:t>
            </a:r>
            <a:r>
              <a:rPr lang="sv-SE" baseline="0" dirty="0" smtClean="0"/>
              <a:t> provides a </a:t>
            </a:r>
            <a:r>
              <a:rPr lang="sv-SE" baseline="0" dirty="0" err="1" smtClean="0"/>
              <a:t>shift</a:t>
            </a:r>
            <a:r>
              <a:rPr lang="sv-SE" baseline="0" dirty="0" smtClean="0"/>
              <a:t> of </a:t>
            </a:r>
            <a:r>
              <a:rPr lang="sv-SE" baseline="0" dirty="0" err="1" smtClean="0"/>
              <a:t>context</a:t>
            </a:r>
            <a:r>
              <a:rPr lang="sv-SE" baseline="0" dirty="0" smtClean="0"/>
              <a:t>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err="1" smtClean="0"/>
              <a:t>Some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defusion</a:t>
            </a:r>
            <a:r>
              <a:rPr lang="sv-SE" baseline="0" dirty="0" smtClean="0"/>
              <a:t> </a:t>
            </a:r>
          </a:p>
          <a:p>
            <a:r>
              <a:rPr lang="sv-SE" baseline="0" dirty="0" smtClean="0"/>
              <a:t>Flexible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functioning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instructions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When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following</a:t>
            </a:r>
            <a:r>
              <a:rPr lang="sv-SE" baseline="0" dirty="0" smtClean="0"/>
              <a:t> you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to be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experiential</a:t>
            </a:r>
            <a:r>
              <a:rPr lang="sv-SE" baseline="0" dirty="0" smtClean="0"/>
              <a:t>. The </a:t>
            </a:r>
            <a:r>
              <a:rPr lang="sv-SE" baseline="0" dirty="0" err="1" smtClean="0"/>
              <a:t>probability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contact</a:t>
            </a:r>
            <a:r>
              <a:rPr lang="sv-SE" baseline="0" dirty="0" smtClean="0"/>
              <a:t> with </a:t>
            </a:r>
            <a:r>
              <a:rPr lang="sv-SE" baseline="0" dirty="0" err="1" smtClean="0"/>
              <a:t>direct</a:t>
            </a:r>
            <a:r>
              <a:rPr lang="sv-SE" baseline="0" dirty="0" smtClean="0"/>
              <a:t> stimulus </a:t>
            </a:r>
            <a:r>
              <a:rPr lang="sv-SE" baseline="0" dirty="0" err="1" smtClean="0"/>
              <a:t>functions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increase</a:t>
            </a:r>
            <a:r>
              <a:rPr lang="sv-SE" baseline="0" dirty="0" smtClean="0"/>
              <a:t>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err="1" smtClean="0"/>
              <a:t>Why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experiential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excercises</a:t>
            </a:r>
            <a:r>
              <a:rPr lang="sv-SE" baseline="0" dirty="0" smtClean="0"/>
              <a:t>?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err="1" smtClean="0"/>
              <a:t>Experiential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excercises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analogues</a:t>
            </a:r>
            <a:r>
              <a:rPr lang="sv-SE" baseline="0" dirty="0" smtClean="0"/>
              <a:t> of the </a:t>
            </a:r>
            <a:r>
              <a:rPr lang="sv-SE" baseline="0" dirty="0" err="1" smtClean="0"/>
              <a:t>two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classes</a:t>
            </a:r>
            <a:r>
              <a:rPr lang="sv-SE" baseline="0" dirty="0" smtClean="0"/>
              <a:t> of </a:t>
            </a:r>
            <a:r>
              <a:rPr lang="sv-SE" baseline="0" dirty="0" err="1" smtClean="0"/>
              <a:t>behavior</a:t>
            </a:r>
            <a:r>
              <a:rPr lang="sv-SE" baseline="0" dirty="0" smtClean="0"/>
              <a:t> that are in </a:t>
            </a:r>
            <a:r>
              <a:rPr lang="sv-SE" baseline="0" dirty="0" err="1" smtClean="0"/>
              <a:t>focus</a:t>
            </a:r>
            <a:r>
              <a:rPr lang="sv-SE" baseline="0" dirty="0" smtClean="0"/>
              <a:t> of </a:t>
            </a:r>
            <a:r>
              <a:rPr lang="sv-SE" baseline="0" dirty="0" err="1" smtClean="0"/>
              <a:t>therapy</a:t>
            </a:r>
            <a:endParaRPr lang="sv-SE" baseline="0" dirty="0" smtClean="0"/>
          </a:p>
          <a:p>
            <a:r>
              <a:rPr lang="sv-SE" baseline="0" dirty="0" err="1" smtClean="0"/>
              <a:t>Experiential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excercises</a:t>
            </a:r>
            <a:r>
              <a:rPr lang="sv-SE" baseline="0" dirty="0" smtClean="0"/>
              <a:t> as part of </a:t>
            </a:r>
            <a:r>
              <a:rPr lang="sv-SE" baseline="0" dirty="0" err="1" smtClean="0"/>
              <a:t>metaphoric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instruction</a:t>
            </a:r>
            <a:endParaRPr lang="sv-SE" baseline="0" dirty="0" smtClean="0"/>
          </a:p>
          <a:p>
            <a:endParaRPr lang="sv-SE" baseline="0" dirty="0" smtClean="0"/>
          </a:p>
          <a:p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139C-12C5-AA4E-A4A0-172CF55D80A0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268162C-D962-E24F-A949-38E08EE3D058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2D8A-1C61-894E-9D5B-6FB01D6DC8EE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B907-A738-8A4E-9B96-BBC1F24708BA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2EAA-983F-BA40-A46A-FC53A1090496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BE50-F7E8-3043-AB48-712B5FA480C8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A773-FF27-364A-A7B3-C04ABBFB9E9C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61B3-616C-764E-9876-AB881F706ED2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CCD7-32C4-BF48-8382-C49686BBCDE1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FE19-EE25-224C-AABE-0041F7B3B43A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bilder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7F1-62F2-7B49-B875-8656005BDAC2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7C07-BD20-F449-BD38-2B1E2F8CAC72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C3A20-7484-8A47-A639-769AE6E51551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68C3-BFCA-B747-ADEE-EF92B406745E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Rubrikbild med vattenstämpe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E9318E7-32F3-C14C-82E0-12CD8A719E43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5068-FDDD-8D42-A0E7-441F4688FB84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vsnitt med vattenstämpe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A4B1-E5F5-D840-AE54-B163850CC024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vsnitt med bild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346D-7391-A84F-B550-7078C932F8C3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B8DE-00EF-1245-99F4-AC944E1B2CDD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3394-AD0C-3A47-97B8-39D492672C8D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nnehållsdelar, över-/nede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9A5F-1499-9147-810A-8AC163FDB9B8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E88EC91-BAE0-494D-8EA7-C16EAC6F1A91}" type="datetime1">
              <a:rPr lang="sv-SE" smtClean="0"/>
              <a:pPr/>
              <a:t>14-06-21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55B6193-B5E9-164A-B147-48CC2067F3B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df"/><Relationship Id="rId4" Type="http://schemas.openxmlformats.org/officeDocument/2006/relationships/image" Target="../media/image13.png"/><Relationship Id="rId5" Type="http://schemas.openxmlformats.org/officeDocument/2006/relationships/image" Target="../media/image14.pdf"/><Relationship Id="rId6" Type="http://schemas.openxmlformats.org/officeDocument/2006/relationships/image" Target="../media/image15.png"/><Relationship Id="rId7" Type="http://schemas.openxmlformats.org/officeDocument/2006/relationships/image" Target="../media/image16.pdf"/><Relationship Id="rId8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df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df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0" y="2445432"/>
            <a:ext cx="7772400" cy="1362075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6000" dirty="0" smtClean="0"/>
              <a:t>RFT for clinical use</a:t>
            </a:r>
            <a:endParaRPr lang="en-US" sz="6000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457200" y="4488545"/>
            <a:ext cx="7772400" cy="98755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Niklas</a:t>
            </a:r>
            <a:r>
              <a:rPr lang="en-US" dirty="0" smtClean="0"/>
              <a:t> </a:t>
            </a:r>
            <a:r>
              <a:rPr lang="en-US" dirty="0" err="1" smtClean="0"/>
              <a:t>Törneke</a:t>
            </a:r>
            <a:r>
              <a:rPr lang="en-US" dirty="0" smtClean="0"/>
              <a:t>, Yvonne Barnes–Holmes &amp; Carmen </a:t>
            </a:r>
            <a:r>
              <a:rPr lang="en-US" dirty="0" err="1" smtClean="0"/>
              <a:t>Luciano</a:t>
            </a:r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Törneke 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Tools for </a:t>
            </a:r>
            <a:r>
              <a:rPr lang="sv-SE" dirty="0" err="1" smtClean="0"/>
              <a:t>therapy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2813" y="1735138"/>
            <a:ext cx="7313613" cy="1354991"/>
          </a:xfrm>
        </p:spPr>
        <p:txBody>
          <a:bodyPr/>
          <a:lstStyle/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r>
              <a:rPr lang="sv-SE" sz="2400" dirty="0" smtClean="0"/>
              <a:t>  </a:t>
            </a:r>
            <a:r>
              <a:rPr lang="sv-SE" sz="2400" dirty="0" err="1" smtClean="0"/>
              <a:t>Functional</a:t>
            </a:r>
            <a:r>
              <a:rPr lang="sv-SE" sz="2400" dirty="0" smtClean="0"/>
              <a:t> </a:t>
            </a:r>
            <a:r>
              <a:rPr lang="sv-SE" sz="2400" dirty="0" err="1" smtClean="0"/>
              <a:t>analysis</a:t>
            </a:r>
            <a:r>
              <a:rPr lang="sv-SE" sz="2400" dirty="0" smtClean="0"/>
              <a:t> is at the </a:t>
            </a:r>
            <a:r>
              <a:rPr lang="sv-SE" sz="2400" dirty="0" err="1" smtClean="0"/>
              <a:t>root</a:t>
            </a:r>
            <a:r>
              <a:rPr lang="sv-SE" sz="2400" dirty="0" smtClean="0"/>
              <a:t> of ACT</a:t>
            </a: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60E1-4A00-484B-97DC-47E284BB12D9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3"/>
          </p:nvPr>
        </p:nvSpPr>
        <p:spPr>
          <a:xfrm>
            <a:off x="702235" y="3090129"/>
            <a:ext cx="7315200" cy="1920240"/>
          </a:xfrm>
        </p:spPr>
        <p:txBody>
          <a:bodyPr/>
          <a:lstStyle/>
          <a:p>
            <a:pPr algn="ctr">
              <a:buNone/>
            </a:pPr>
            <a:r>
              <a:rPr lang="sv-SE" sz="2400" dirty="0" err="1" smtClean="0"/>
              <a:t>Metaphor</a:t>
            </a:r>
            <a:endParaRPr lang="sv-SE" sz="2400" dirty="0" smtClean="0"/>
          </a:p>
          <a:p>
            <a:pPr algn="ctr">
              <a:buNone/>
            </a:pPr>
            <a:r>
              <a:rPr lang="sv-SE" sz="2400" dirty="0" err="1" smtClean="0"/>
              <a:t>Experiential</a:t>
            </a:r>
            <a:r>
              <a:rPr lang="sv-SE" sz="2400" dirty="0" smtClean="0"/>
              <a:t> </a:t>
            </a:r>
            <a:r>
              <a:rPr lang="sv-SE" sz="2400" dirty="0" err="1" smtClean="0"/>
              <a:t>excercises</a:t>
            </a:r>
            <a:endParaRPr lang="sv-SE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537882" y="503238"/>
            <a:ext cx="7971118" cy="868362"/>
          </a:xfrm>
        </p:spPr>
        <p:txBody>
          <a:bodyPr/>
          <a:lstStyle/>
          <a:p>
            <a:r>
              <a:rPr lang="en-US" dirty="0" smtClean="0"/>
              <a:t>The structure of the workshop</a:t>
            </a:r>
            <a:endParaRPr lang="en-US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720165" y="2271883"/>
            <a:ext cx="7594600" cy="405606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Theoretical introduction</a:t>
            </a:r>
          </a:p>
          <a:p>
            <a:pPr algn="ctr">
              <a:buNone/>
            </a:pPr>
            <a:r>
              <a:rPr lang="en-US" dirty="0" smtClean="0"/>
              <a:t>Metaphor</a:t>
            </a:r>
          </a:p>
          <a:p>
            <a:pPr algn="ctr">
              <a:buNone/>
            </a:pPr>
            <a:r>
              <a:rPr lang="en-US" dirty="0" smtClean="0"/>
              <a:t>Experiential exercises</a:t>
            </a:r>
          </a:p>
          <a:p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Törneke </a:t>
            </a:r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927" y="282109"/>
            <a:ext cx="7313613" cy="868362"/>
          </a:xfrm>
        </p:spPr>
        <p:txBody>
          <a:bodyPr/>
          <a:lstStyle/>
          <a:p>
            <a:r>
              <a:rPr lang="en-US" sz="4000" dirty="0" smtClean="0"/>
              <a:t>Functional </a:t>
            </a:r>
            <a:r>
              <a:rPr lang="en-US" sz="4000" dirty="0" err="1" smtClean="0"/>
              <a:t>Contextualism</a:t>
            </a:r>
            <a:endParaRPr lang="en-US" sz="4000" dirty="0"/>
          </a:p>
        </p:txBody>
      </p:sp>
      <p:sp>
        <p:nvSpPr>
          <p:cNvPr id="5" name="Ellips 4"/>
          <p:cNvSpPr/>
          <p:nvPr/>
        </p:nvSpPr>
        <p:spPr>
          <a:xfrm>
            <a:off x="458299" y="1356659"/>
            <a:ext cx="8225816" cy="5486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ruta 6"/>
          <p:cNvSpPr txBox="1"/>
          <p:nvPr/>
        </p:nvSpPr>
        <p:spPr>
          <a:xfrm>
            <a:off x="1647208" y="1371600"/>
            <a:ext cx="5953773" cy="1644432"/>
          </a:xfrm>
          <a:prstGeom prst="rect">
            <a:avLst/>
          </a:prstGeom>
          <a:noFill/>
        </p:spPr>
        <p:txBody>
          <a:bodyPr wrap="square" rtlCol="0">
            <a:prstTxWarp prst="textChevron">
              <a:avLst>
                <a:gd name="adj" fmla="val 50000"/>
              </a:avLst>
            </a:prstTxWarp>
            <a:spAutoFit/>
          </a:bodyPr>
          <a:lstStyle/>
          <a:p>
            <a:r>
              <a:rPr lang="en-US" sz="6000" dirty="0" smtClean="0">
                <a:solidFill>
                  <a:srgbClr val="2C2617"/>
                </a:solidFill>
              </a:rPr>
              <a:t>CONTEXT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647208" y="5212328"/>
            <a:ext cx="5953773" cy="1401363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>
                <a:gd name="adj" fmla="val 50000"/>
              </a:avLst>
            </a:prstTxWarp>
            <a:spAutoFit/>
          </a:bodyPr>
          <a:lstStyle/>
          <a:p>
            <a:r>
              <a:rPr lang="en-US" sz="6000" dirty="0" smtClean="0">
                <a:solidFill>
                  <a:srgbClr val="2C2617"/>
                </a:solidFill>
              </a:rPr>
              <a:t>CONTEXT</a:t>
            </a:r>
            <a:endParaRPr lang="en-US" sz="6000" dirty="0">
              <a:solidFill>
                <a:srgbClr val="2C2617"/>
              </a:solidFill>
            </a:endParaRPr>
          </a:p>
        </p:txBody>
      </p:sp>
      <p:sp>
        <p:nvSpPr>
          <p:cNvPr id="9" name="Vänster-höger 8"/>
          <p:cNvSpPr/>
          <p:nvPr/>
        </p:nvSpPr>
        <p:spPr>
          <a:xfrm>
            <a:off x="2091658" y="3829566"/>
            <a:ext cx="1494041" cy="833377"/>
          </a:xfrm>
          <a:prstGeom prst="leftRightArrow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Vänster-höger 9"/>
          <p:cNvSpPr/>
          <p:nvPr/>
        </p:nvSpPr>
        <p:spPr>
          <a:xfrm>
            <a:off x="5551873" y="3829566"/>
            <a:ext cx="1549560" cy="833377"/>
          </a:xfrm>
          <a:prstGeom prst="leftRightArrow">
            <a:avLst/>
          </a:prstGeom>
          <a:solidFill>
            <a:srgbClr val="2C261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Bildobjekt 13" descr="j0186102.pict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828791" y="2723875"/>
            <a:ext cx="1548946" cy="2858896"/>
          </a:xfrm>
          <a:prstGeom prst="rect">
            <a:avLst/>
          </a:prstGeom>
        </p:spPr>
      </p:pic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F59F-E7E6-A747-AECD-56F2AF723B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585501" y="2617201"/>
            <a:ext cx="1506157" cy="285889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7101433" y="2723875"/>
            <a:ext cx="1062037" cy="2858896"/>
          </a:xfrm>
          <a:prstGeom prst="rect">
            <a:avLst/>
          </a:prstGeom>
        </p:spPr>
      </p:pic>
      <p:sp>
        <p:nvSpPr>
          <p:cNvPr id="19" name="Vänster-höger 18"/>
          <p:cNvSpPr/>
          <p:nvPr/>
        </p:nvSpPr>
        <p:spPr>
          <a:xfrm>
            <a:off x="2091658" y="3829566"/>
            <a:ext cx="1494041" cy="833377"/>
          </a:xfrm>
          <a:prstGeom prst="leftRightArrow">
            <a:avLst/>
          </a:prstGeom>
          <a:solidFill>
            <a:schemeClr val="accent2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Vänster-höger 19"/>
          <p:cNvSpPr/>
          <p:nvPr/>
        </p:nvSpPr>
        <p:spPr>
          <a:xfrm>
            <a:off x="5551873" y="3829566"/>
            <a:ext cx="1494041" cy="833377"/>
          </a:xfrm>
          <a:prstGeom prst="leftRightArrow">
            <a:avLst/>
          </a:prstGeom>
          <a:solidFill>
            <a:schemeClr val="accent2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 animBg="1"/>
      <p:bldP spid="10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areas of special interest</a:t>
            </a:r>
            <a:endParaRPr lang="en-US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914400" y="2249735"/>
            <a:ext cx="7313613" cy="405606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Complex verbal regulation (rule governed behavior)</a:t>
            </a:r>
          </a:p>
          <a:p>
            <a:pPr algn="ctr">
              <a:buNone/>
            </a:pPr>
            <a:r>
              <a:rPr lang="en-US" dirty="0" smtClean="0"/>
              <a:t>Interaction with your own behavior</a:t>
            </a:r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 4"/>
          <p:cNvSpPr/>
          <p:nvPr/>
        </p:nvSpPr>
        <p:spPr>
          <a:xfrm>
            <a:off x="458299" y="1356658"/>
            <a:ext cx="8225816" cy="550134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ruta 6"/>
          <p:cNvSpPr txBox="1"/>
          <p:nvPr/>
        </p:nvSpPr>
        <p:spPr>
          <a:xfrm>
            <a:off x="1647208" y="1371600"/>
            <a:ext cx="5953773" cy="162949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>
                <a:gd name="adj" fmla="val 50000"/>
              </a:avLst>
            </a:prstTxWarp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</a:rPr>
              <a:t>CONTEXT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567615" y="5456637"/>
            <a:ext cx="5953773" cy="1401363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>
                <a:gd name="adj" fmla="val 50000"/>
              </a:avLst>
            </a:prstTxWarp>
            <a:spAutoFit/>
          </a:bodyPr>
          <a:lstStyle/>
          <a:p>
            <a:r>
              <a:rPr lang="en-US" sz="6000" dirty="0" smtClean="0">
                <a:solidFill>
                  <a:srgbClr val="2C2617"/>
                </a:solidFill>
              </a:rPr>
              <a:t>CONTEXT</a:t>
            </a:r>
            <a:endParaRPr lang="en-US" sz="6000" dirty="0">
              <a:solidFill>
                <a:srgbClr val="2C2617"/>
              </a:solidFill>
            </a:endParaRPr>
          </a:p>
        </p:txBody>
      </p:sp>
      <p:pic>
        <p:nvPicPr>
          <p:cNvPr id="14" name="Bildobjekt 13" descr="j0186102.pict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828791" y="2723875"/>
            <a:ext cx="1548946" cy="2858896"/>
          </a:xfrm>
          <a:prstGeom prst="rect">
            <a:avLst/>
          </a:prstGeom>
        </p:spPr>
      </p:pic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F59F-E7E6-A747-AECD-56F2AF723B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</a:t>
            </a:r>
            <a:endParaRPr lang="en-US"/>
          </a:p>
        </p:txBody>
      </p:sp>
      <p:sp>
        <p:nvSpPr>
          <p:cNvPr id="20" name="Höger 19"/>
          <p:cNvSpPr/>
          <p:nvPr/>
        </p:nvSpPr>
        <p:spPr>
          <a:xfrm>
            <a:off x="2249716" y="3829566"/>
            <a:ext cx="1118270" cy="91983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C261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öger 21"/>
          <p:cNvSpPr/>
          <p:nvPr/>
        </p:nvSpPr>
        <p:spPr>
          <a:xfrm>
            <a:off x="5636834" y="3829566"/>
            <a:ext cx="1118270" cy="91983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C261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ruta 25"/>
          <p:cNvSpPr txBox="1"/>
          <p:nvPr/>
        </p:nvSpPr>
        <p:spPr>
          <a:xfrm>
            <a:off x="914400" y="1356659"/>
            <a:ext cx="18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ruta 26"/>
          <p:cNvSpPr txBox="1"/>
          <p:nvPr/>
        </p:nvSpPr>
        <p:spPr>
          <a:xfrm>
            <a:off x="657412" y="2723875"/>
            <a:ext cx="134740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413C29"/>
                </a:solidFill>
                <a:cs typeface="Times New Roman"/>
              </a:rPr>
              <a:t>A</a:t>
            </a:r>
            <a:endParaRPr lang="en-US" sz="16600" dirty="0">
              <a:solidFill>
                <a:srgbClr val="413C29"/>
              </a:solidFill>
              <a:cs typeface="Times New Roman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6755104" y="2809759"/>
            <a:ext cx="169602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rgbClr val="413C29"/>
                </a:solidFill>
              </a:rPr>
              <a:t>C</a:t>
            </a:r>
            <a:endParaRPr lang="en-US" sz="16600" dirty="0">
              <a:solidFill>
                <a:srgbClr val="413C29"/>
              </a:solidFill>
            </a:endParaRPr>
          </a:p>
        </p:txBody>
      </p:sp>
      <p:sp>
        <p:nvSpPr>
          <p:cNvPr id="19" name="Rubrik 18"/>
          <p:cNvSpPr>
            <a:spLocks noGrp="1"/>
          </p:cNvSpPr>
          <p:nvPr>
            <p:ph type="title"/>
          </p:nvPr>
        </p:nvSpPr>
        <p:spPr>
          <a:xfrm>
            <a:off x="1099066" y="268941"/>
            <a:ext cx="7313613" cy="868362"/>
          </a:xfrm>
        </p:spPr>
        <p:txBody>
          <a:bodyPr/>
          <a:lstStyle/>
          <a:p>
            <a:r>
              <a:rPr lang="en-US" sz="4000" dirty="0" smtClean="0"/>
              <a:t>Complex verbal regulation</a:t>
            </a:r>
            <a:endParaRPr lang="en-US" sz="4000" dirty="0"/>
          </a:p>
        </p:txBody>
      </p:sp>
      <p:sp>
        <p:nvSpPr>
          <p:cNvPr id="23" name="Vänster-höger 22"/>
          <p:cNvSpPr/>
          <p:nvPr/>
        </p:nvSpPr>
        <p:spPr>
          <a:xfrm>
            <a:off x="2004814" y="3829566"/>
            <a:ext cx="1494041" cy="833377"/>
          </a:xfrm>
          <a:prstGeom prst="leftRightArrow">
            <a:avLst/>
          </a:prstGeom>
          <a:solidFill>
            <a:schemeClr val="accent2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Vänster-höger 23"/>
          <p:cNvSpPr/>
          <p:nvPr/>
        </p:nvSpPr>
        <p:spPr>
          <a:xfrm>
            <a:off x="5377737" y="3829566"/>
            <a:ext cx="1494041" cy="833377"/>
          </a:xfrm>
          <a:prstGeom prst="leftRightArrow">
            <a:avLst/>
          </a:prstGeom>
          <a:solidFill>
            <a:schemeClr val="accent2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7" grpId="0"/>
      <p:bldP spid="18" grpId="0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88297"/>
            <a:ext cx="7313613" cy="868362"/>
          </a:xfrm>
        </p:spPr>
        <p:txBody>
          <a:bodyPr/>
          <a:lstStyle/>
          <a:p>
            <a:r>
              <a:rPr lang="en-US" sz="4000" dirty="0" smtClean="0"/>
              <a:t>Interacting with your own behavior</a:t>
            </a:r>
            <a:endParaRPr lang="en-US" sz="4000" dirty="0"/>
          </a:p>
        </p:txBody>
      </p:sp>
      <p:sp>
        <p:nvSpPr>
          <p:cNvPr id="5" name="Ellips 4"/>
          <p:cNvSpPr/>
          <p:nvPr/>
        </p:nvSpPr>
        <p:spPr>
          <a:xfrm>
            <a:off x="458299" y="1600968"/>
            <a:ext cx="8225816" cy="525703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ruta 6"/>
          <p:cNvSpPr txBox="1"/>
          <p:nvPr/>
        </p:nvSpPr>
        <p:spPr>
          <a:xfrm>
            <a:off x="1647208" y="1600968"/>
            <a:ext cx="5953773" cy="1644432"/>
          </a:xfrm>
          <a:prstGeom prst="rect">
            <a:avLst/>
          </a:prstGeom>
          <a:noFill/>
        </p:spPr>
        <p:txBody>
          <a:bodyPr wrap="square" rtlCol="0">
            <a:prstTxWarp prst="textChevron">
              <a:avLst>
                <a:gd name="adj" fmla="val 50000"/>
              </a:avLst>
            </a:prstTxWarp>
            <a:spAutoFit/>
          </a:bodyPr>
          <a:lstStyle/>
          <a:p>
            <a:r>
              <a:rPr lang="en-US" sz="6000" dirty="0" smtClean="0">
                <a:solidFill>
                  <a:srgbClr val="2C2617"/>
                </a:solidFill>
              </a:rPr>
              <a:t>CONTEXT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567615" y="5456637"/>
            <a:ext cx="5953773" cy="1401363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>
                <a:gd name="adj" fmla="val 50000"/>
              </a:avLst>
            </a:prstTxWarp>
            <a:spAutoFit/>
          </a:bodyPr>
          <a:lstStyle/>
          <a:p>
            <a:r>
              <a:rPr lang="en-US" sz="6000" dirty="0" smtClean="0">
                <a:solidFill>
                  <a:srgbClr val="2C2617"/>
                </a:solidFill>
              </a:rPr>
              <a:t>CONTEXT</a:t>
            </a:r>
            <a:endParaRPr lang="en-US" sz="6000" dirty="0">
              <a:solidFill>
                <a:srgbClr val="2C2617"/>
              </a:solidFill>
            </a:endParaRPr>
          </a:p>
        </p:txBody>
      </p:sp>
      <p:sp>
        <p:nvSpPr>
          <p:cNvPr id="9" name="Vänster-höger 8"/>
          <p:cNvSpPr/>
          <p:nvPr/>
        </p:nvSpPr>
        <p:spPr>
          <a:xfrm>
            <a:off x="2091658" y="3829566"/>
            <a:ext cx="1494041" cy="833377"/>
          </a:xfrm>
          <a:prstGeom prst="leftRightArrow">
            <a:avLst/>
          </a:prstGeom>
          <a:solidFill>
            <a:schemeClr val="accent2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Vänster-höger 9"/>
          <p:cNvSpPr/>
          <p:nvPr/>
        </p:nvSpPr>
        <p:spPr>
          <a:xfrm>
            <a:off x="5551873" y="3829566"/>
            <a:ext cx="1549560" cy="833377"/>
          </a:xfrm>
          <a:prstGeom prst="leftRightArrow">
            <a:avLst/>
          </a:prstGeom>
          <a:solidFill>
            <a:srgbClr val="AF0C0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Bildobjekt 13" descr="j0186102.pict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828791" y="2723875"/>
            <a:ext cx="1548946" cy="2858896"/>
          </a:xfrm>
          <a:prstGeom prst="rect">
            <a:avLst/>
          </a:prstGeom>
        </p:spPr>
      </p:pic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F59F-E7E6-A747-AECD-56F2AF723B3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pic>
        <p:nvPicPr>
          <p:cNvPr id="12" name="Bildobjekt 11" descr="j0186102.pict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872735" y="3273260"/>
            <a:ext cx="1218923" cy="1939068"/>
          </a:xfrm>
          <a:prstGeom prst="rect">
            <a:avLst/>
          </a:prstGeom>
        </p:spPr>
      </p:pic>
      <p:pic>
        <p:nvPicPr>
          <p:cNvPr id="13" name="Bildobjekt 12" descr="j0186102.pict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282606" y="3245400"/>
            <a:ext cx="1218923" cy="1939068"/>
          </a:xfrm>
          <a:prstGeom prst="rect">
            <a:avLst/>
          </a:prstGeom>
        </p:spPr>
      </p:pic>
      <p:sp useBgFill="1">
        <p:nvSpPr>
          <p:cNvPr id="16" name="textruta 15"/>
          <p:cNvSpPr txBox="1"/>
          <p:nvPr/>
        </p:nvSpPr>
        <p:spPr>
          <a:xfrm>
            <a:off x="224119" y="1600968"/>
            <a:ext cx="8780325" cy="54476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sv-SE" sz="3200" b="1" i="1" dirty="0" smtClean="0"/>
          </a:p>
          <a:p>
            <a:endParaRPr lang="sv-SE" sz="3200" b="1" i="1" dirty="0" smtClean="0"/>
          </a:p>
          <a:p>
            <a:r>
              <a:rPr lang="sv-SE" sz="2800" b="1" i="1" dirty="0" smtClean="0"/>
              <a:t>       “A person who has </a:t>
            </a:r>
            <a:r>
              <a:rPr lang="sv-SE" sz="2800" b="1" i="1" dirty="0" err="1" smtClean="0"/>
              <a:t>been</a:t>
            </a:r>
            <a:r>
              <a:rPr lang="sv-SE" sz="2800" b="1" i="1" dirty="0" smtClean="0"/>
              <a:t> “</a:t>
            </a:r>
            <a:r>
              <a:rPr lang="sv-SE" sz="2800" b="1" i="1" dirty="0" err="1" smtClean="0"/>
              <a:t>made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aware</a:t>
            </a:r>
            <a:r>
              <a:rPr lang="sv-SE" sz="2800" b="1" i="1" dirty="0" smtClean="0"/>
              <a:t> of </a:t>
            </a:r>
            <a:r>
              <a:rPr lang="sv-SE" sz="2800" b="1" i="1" dirty="0" err="1" smtClean="0"/>
              <a:t>himself</a:t>
            </a:r>
            <a:r>
              <a:rPr lang="sv-SE" sz="2800" b="1" i="1" dirty="0" smtClean="0"/>
              <a:t>” by the     </a:t>
            </a:r>
          </a:p>
          <a:p>
            <a:r>
              <a:rPr lang="sv-SE" sz="2800" b="1" i="1" dirty="0" smtClean="0"/>
              <a:t>        </a:t>
            </a:r>
            <a:r>
              <a:rPr lang="sv-SE" sz="2800" b="1" i="1" dirty="0" err="1" smtClean="0"/>
              <a:t>questions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he</a:t>
            </a:r>
            <a:r>
              <a:rPr lang="sv-SE" sz="2800" b="1" i="1" dirty="0" smtClean="0"/>
              <a:t> has </a:t>
            </a:r>
            <a:r>
              <a:rPr lang="sv-SE" sz="2800" b="1" i="1" dirty="0" err="1" smtClean="0"/>
              <a:t>been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asked</a:t>
            </a:r>
            <a:r>
              <a:rPr lang="sv-SE" sz="2800" b="1" i="1" dirty="0" smtClean="0"/>
              <a:t> is in a </a:t>
            </a:r>
            <a:r>
              <a:rPr lang="sv-SE" sz="2800" b="1" i="1" dirty="0" err="1" smtClean="0"/>
              <a:t>better</a:t>
            </a:r>
            <a:r>
              <a:rPr lang="sv-SE" sz="2800" b="1" i="1" dirty="0" smtClean="0"/>
              <a:t> position to </a:t>
            </a:r>
          </a:p>
          <a:p>
            <a:r>
              <a:rPr lang="sv-SE" sz="2800" b="1" i="1" dirty="0" smtClean="0"/>
              <a:t>        </a:t>
            </a:r>
            <a:r>
              <a:rPr lang="sv-SE" sz="2800" b="1" i="1" dirty="0" err="1" smtClean="0"/>
              <a:t>predict</a:t>
            </a:r>
            <a:r>
              <a:rPr lang="sv-SE" sz="2800" b="1" i="1" dirty="0" smtClean="0"/>
              <a:t> and </a:t>
            </a:r>
            <a:r>
              <a:rPr lang="sv-SE" sz="2800" b="1" i="1" dirty="0" err="1" smtClean="0"/>
              <a:t>control</a:t>
            </a:r>
            <a:r>
              <a:rPr lang="sv-SE" sz="2800" b="1" i="1" dirty="0" smtClean="0"/>
              <a:t> his </a:t>
            </a:r>
            <a:r>
              <a:rPr lang="sv-SE" sz="2800" b="1" i="1" dirty="0" err="1" smtClean="0"/>
              <a:t>own</a:t>
            </a:r>
            <a:r>
              <a:rPr lang="sv-SE" sz="2800" b="1" i="1" dirty="0" smtClean="0"/>
              <a:t> </a:t>
            </a:r>
            <a:r>
              <a:rPr lang="sv-SE" sz="2800" b="1" i="1" dirty="0" err="1" smtClean="0"/>
              <a:t>behavior</a:t>
            </a:r>
            <a:r>
              <a:rPr lang="sv-SE" sz="2800" b="1" i="1" dirty="0" smtClean="0"/>
              <a:t>” </a:t>
            </a:r>
            <a:r>
              <a:rPr lang="sv-SE" sz="2800" dirty="0" smtClean="0"/>
              <a:t>(Skinner, 1974, p. 35).</a:t>
            </a:r>
          </a:p>
          <a:p>
            <a:endParaRPr lang="sv-SE" sz="3200" dirty="0" smtClean="0"/>
          </a:p>
          <a:p>
            <a:endParaRPr lang="sv-SE" sz="3200" dirty="0" smtClean="0"/>
          </a:p>
          <a:p>
            <a:endParaRPr lang="sv-SE" sz="3200" dirty="0" smtClean="0"/>
          </a:p>
          <a:p>
            <a:endParaRPr lang="sv-SE" sz="3200" dirty="0" smtClean="0"/>
          </a:p>
          <a:p>
            <a:endParaRPr lang="sv-SE" sz="3200" dirty="0" smtClean="0"/>
          </a:p>
          <a:p>
            <a:endParaRPr lang="sv-S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voidance loop"/>
          <p:cNvPicPr>
            <a:picLocks noGrp="1" noChangeAspect="1" noChangeArrowheads="1"/>
          </p:cNvPicPr>
          <p:nvPr/>
        </p:nvPicPr>
        <p:blipFill>
          <a:blip r:embed="rId3"/>
          <a:srcRect l="-24387" r="-24387"/>
          <a:stretch>
            <a:fillRect/>
          </a:stretch>
        </p:blipFill>
        <p:spPr bwMode="auto">
          <a:xfrm>
            <a:off x="-1821605" y="228919"/>
            <a:ext cx="12886265" cy="6336156"/>
          </a:xfrm>
          <a:prstGeom prst="rect">
            <a:avLst/>
          </a:prstGeom>
          <a:noFill/>
        </p:spPr>
      </p:pic>
      <p:sp>
        <p:nvSpPr>
          <p:cNvPr id="3" name="Upp 2"/>
          <p:cNvSpPr/>
          <p:nvPr/>
        </p:nvSpPr>
        <p:spPr>
          <a:xfrm>
            <a:off x="1710295" y="956017"/>
            <a:ext cx="727522" cy="4038105"/>
          </a:xfrm>
          <a:prstGeom prst="upArrow">
            <a:avLst>
              <a:gd name="adj1" fmla="val 27844"/>
              <a:gd name="adj2" fmla="val 158291"/>
            </a:avLst>
          </a:prstGeom>
          <a:blipFill dpi="0" rotWithShape="1">
            <a:blip r:embed="rId4">
              <a:alphaModFix amt="30000"/>
              <a:duotone>
                <a:schemeClr val="accent1">
                  <a:shade val="30000"/>
                  <a:satMod val="150000"/>
                </a:schemeClr>
                <a:schemeClr val="accent1">
                  <a:alpha val="10000"/>
                  <a:satMod val="120000"/>
                </a:schemeClr>
              </a:duotone>
            </a:blip>
            <a:srcRect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edåtböjd 3"/>
          <p:cNvSpPr/>
          <p:nvPr/>
        </p:nvSpPr>
        <p:spPr>
          <a:xfrm>
            <a:off x="2152054" y="2240221"/>
            <a:ext cx="5508520" cy="2753901"/>
          </a:xfrm>
          <a:prstGeom prst="curvedDownArrow">
            <a:avLst>
              <a:gd name="adj1" fmla="val 5214"/>
              <a:gd name="adj2" fmla="val 25325"/>
              <a:gd name="adj3" fmla="val 304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ubrik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Underrubrik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ruta 6"/>
          <p:cNvSpPr txBox="1"/>
          <p:nvPr/>
        </p:nvSpPr>
        <p:spPr>
          <a:xfrm>
            <a:off x="2437817" y="956017"/>
            <a:ext cx="2043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/>
              <a:t>Flexibility</a:t>
            </a:r>
            <a:endParaRPr lang="en-US" sz="4000" b="1" i="1" dirty="0"/>
          </a:p>
        </p:txBody>
      </p:sp>
      <p:sp>
        <p:nvSpPr>
          <p:cNvPr id="8" name="textruta 7"/>
          <p:cNvSpPr txBox="1"/>
          <p:nvPr/>
        </p:nvSpPr>
        <p:spPr>
          <a:xfrm>
            <a:off x="5856575" y="1886278"/>
            <a:ext cx="1663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/>
              <a:t>Rigidity</a:t>
            </a:r>
            <a:endParaRPr lang="en-US" sz="4000" b="1" i="1" dirty="0"/>
          </a:p>
        </p:txBody>
      </p:sp>
      <p:sp>
        <p:nvSpPr>
          <p:cNvPr id="9" name="textruta 8"/>
          <p:cNvSpPr txBox="1"/>
          <p:nvPr/>
        </p:nvSpPr>
        <p:spPr>
          <a:xfrm>
            <a:off x="1710295" y="9560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ruta 9"/>
          <p:cNvSpPr txBox="1"/>
          <p:nvPr/>
        </p:nvSpPr>
        <p:spPr>
          <a:xfrm>
            <a:off x="2152054" y="3086606"/>
            <a:ext cx="614408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RFT for clinical use</a:t>
            </a:r>
          </a:p>
          <a:p>
            <a:r>
              <a:rPr lang="en-US" sz="4400" dirty="0" smtClean="0"/>
              <a:t>		     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Upp 3"/>
          <p:cNvSpPr/>
          <p:nvPr/>
        </p:nvSpPr>
        <p:spPr>
          <a:xfrm>
            <a:off x="982773" y="956017"/>
            <a:ext cx="727522" cy="4038105"/>
          </a:xfrm>
          <a:prstGeom prst="upArrow">
            <a:avLst>
              <a:gd name="adj1" fmla="val 27844"/>
              <a:gd name="adj2" fmla="val 1582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ruta 4"/>
          <p:cNvSpPr txBox="1"/>
          <p:nvPr/>
        </p:nvSpPr>
        <p:spPr>
          <a:xfrm>
            <a:off x="2082983" y="1024467"/>
            <a:ext cx="387721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err="1" smtClean="0"/>
              <a:t>Flexibility</a:t>
            </a:r>
            <a:r>
              <a:rPr lang="sv-SE" sz="2800" b="1" dirty="0" smtClean="0"/>
              <a:t>:</a:t>
            </a:r>
          </a:p>
          <a:p>
            <a:endParaRPr lang="sv-SE" sz="2000" dirty="0" smtClean="0"/>
          </a:p>
          <a:p>
            <a:r>
              <a:rPr lang="sv-SE" sz="2000" dirty="0" err="1" smtClean="0"/>
              <a:t>Psychological</a:t>
            </a:r>
            <a:r>
              <a:rPr lang="sv-SE" sz="2000" dirty="0" smtClean="0"/>
              <a:t> </a:t>
            </a:r>
            <a:r>
              <a:rPr lang="sv-SE" sz="2000" dirty="0" err="1" smtClean="0"/>
              <a:t>flexibility</a:t>
            </a:r>
            <a:r>
              <a:rPr lang="sv-SE" sz="2000" dirty="0" smtClean="0"/>
              <a:t> is the </a:t>
            </a:r>
            <a:r>
              <a:rPr lang="sv-SE" sz="2000" dirty="0" err="1" smtClean="0"/>
              <a:t>ability</a:t>
            </a:r>
            <a:r>
              <a:rPr lang="sv-SE" sz="2000" dirty="0" smtClean="0"/>
              <a:t> to </a:t>
            </a:r>
            <a:r>
              <a:rPr lang="sv-SE" sz="2000" dirty="0" err="1" smtClean="0"/>
              <a:t>notice</a:t>
            </a:r>
            <a:r>
              <a:rPr lang="sv-SE" sz="2000" dirty="0" smtClean="0"/>
              <a:t> and </a:t>
            </a:r>
            <a:r>
              <a:rPr lang="sv-SE" sz="2000" dirty="0" err="1" smtClean="0"/>
              <a:t>react</a:t>
            </a:r>
            <a:r>
              <a:rPr lang="sv-SE" sz="2000" dirty="0" smtClean="0"/>
              <a:t> to your </a:t>
            </a:r>
          </a:p>
          <a:p>
            <a:r>
              <a:rPr lang="sv-SE" sz="2000" dirty="0" err="1" smtClean="0"/>
              <a:t>thoughts</a:t>
            </a:r>
            <a:r>
              <a:rPr lang="sv-SE" sz="2000" dirty="0" smtClean="0"/>
              <a:t>, feelings, and </a:t>
            </a:r>
            <a:r>
              <a:rPr lang="sv-SE" sz="2000" dirty="0" err="1" smtClean="0"/>
              <a:t>behaviour</a:t>
            </a:r>
            <a:r>
              <a:rPr lang="sv-SE" sz="2000" dirty="0" smtClean="0"/>
              <a:t> in order to </a:t>
            </a:r>
            <a:r>
              <a:rPr lang="sv-SE" sz="2000" dirty="0" err="1" smtClean="0"/>
              <a:t>give</a:t>
            </a:r>
            <a:r>
              <a:rPr lang="sv-SE" sz="2000" dirty="0" smtClean="0"/>
              <a:t> </a:t>
            </a:r>
            <a:r>
              <a:rPr lang="sv-SE" sz="2000" dirty="0" err="1" smtClean="0"/>
              <a:t>one</a:t>
            </a:r>
            <a:r>
              <a:rPr lang="sv-SE" sz="2000" dirty="0" smtClean="0"/>
              <a:t> the</a:t>
            </a:r>
          </a:p>
          <a:p>
            <a:r>
              <a:rPr lang="sv-SE" sz="2000" dirty="0" err="1" smtClean="0"/>
              <a:t>opportunity</a:t>
            </a:r>
            <a:r>
              <a:rPr lang="sv-SE" sz="2000" dirty="0" smtClean="0"/>
              <a:t> to </a:t>
            </a:r>
            <a:r>
              <a:rPr lang="sv-SE" sz="2000" dirty="0" err="1" smtClean="0"/>
              <a:t>take</a:t>
            </a:r>
            <a:r>
              <a:rPr lang="sv-SE" sz="2000" dirty="0" smtClean="0"/>
              <a:t> action </a:t>
            </a:r>
            <a:r>
              <a:rPr lang="sv-SE" sz="2000" dirty="0" err="1" smtClean="0"/>
              <a:t>towards</a:t>
            </a:r>
            <a:r>
              <a:rPr lang="sv-SE" sz="2000" dirty="0" smtClean="0"/>
              <a:t> </a:t>
            </a:r>
            <a:r>
              <a:rPr lang="sv-SE" sz="2000" dirty="0" err="1" smtClean="0"/>
              <a:t>important</a:t>
            </a:r>
            <a:r>
              <a:rPr lang="sv-SE" sz="2000" dirty="0" smtClean="0"/>
              <a:t> </a:t>
            </a:r>
            <a:r>
              <a:rPr lang="sv-SE" sz="2000" dirty="0" err="1" smtClean="0"/>
              <a:t>ends</a:t>
            </a:r>
            <a:r>
              <a:rPr lang="sv-SE" sz="2000" dirty="0" smtClean="0"/>
              <a:t>. </a:t>
            </a:r>
          </a:p>
          <a:p>
            <a:endParaRPr lang="en-US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2082983" y="3086570"/>
            <a:ext cx="696136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err="1" smtClean="0"/>
              <a:t>More</a:t>
            </a:r>
            <a:r>
              <a:rPr lang="sv-SE" sz="2000" dirty="0" smtClean="0"/>
              <a:t> </a:t>
            </a:r>
            <a:r>
              <a:rPr lang="sv-SE" sz="2000" dirty="0" err="1" smtClean="0"/>
              <a:t>specifically</a:t>
            </a:r>
            <a:r>
              <a:rPr lang="sv-SE" sz="2000" dirty="0" smtClean="0"/>
              <a:t> this </a:t>
            </a:r>
            <a:r>
              <a:rPr lang="sv-SE" sz="2000" dirty="0" err="1" smtClean="0"/>
              <a:t>involves</a:t>
            </a:r>
            <a:r>
              <a:rPr lang="sv-SE" sz="2000" dirty="0" smtClean="0"/>
              <a:t> </a:t>
            </a:r>
            <a:r>
              <a:rPr lang="sv-SE" sz="2000" dirty="0" err="1" smtClean="0"/>
              <a:t>responding</a:t>
            </a:r>
            <a:r>
              <a:rPr lang="sv-SE" sz="2000" dirty="0" smtClean="0"/>
              <a:t> to </a:t>
            </a:r>
            <a:r>
              <a:rPr lang="sv-SE" sz="2000" dirty="0" err="1" smtClean="0"/>
              <a:t>one's</a:t>
            </a:r>
            <a:r>
              <a:rPr lang="sv-SE" sz="2000" dirty="0" smtClean="0"/>
              <a:t> </a:t>
            </a:r>
            <a:r>
              <a:rPr lang="sv-SE" sz="2000" dirty="0" err="1" smtClean="0"/>
              <a:t>own</a:t>
            </a:r>
            <a:r>
              <a:rPr lang="sv-SE" sz="2000" dirty="0" smtClean="0"/>
              <a:t> </a:t>
            </a:r>
            <a:r>
              <a:rPr lang="sv-SE" sz="2000" dirty="0" err="1" smtClean="0"/>
              <a:t>responding</a:t>
            </a:r>
            <a:r>
              <a:rPr lang="sv-SE" sz="2000" dirty="0" smtClean="0"/>
              <a:t> </a:t>
            </a:r>
          </a:p>
          <a:p>
            <a:r>
              <a:rPr lang="sv-SE" sz="2000" dirty="0" smtClean="0"/>
              <a:t>as </a:t>
            </a:r>
            <a:r>
              <a:rPr lang="sv-SE" sz="2000" dirty="0" err="1" smtClean="0"/>
              <a:t>participating</a:t>
            </a:r>
            <a:r>
              <a:rPr lang="sv-SE" sz="2000" dirty="0" smtClean="0"/>
              <a:t> in a </a:t>
            </a:r>
            <a:r>
              <a:rPr lang="sv-SE" sz="2000" dirty="0" err="1" smtClean="0"/>
              <a:t>frame</a:t>
            </a:r>
            <a:r>
              <a:rPr lang="sv-SE" sz="2000" dirty="0" smtClean="0"/>
              <a:t> of </a:t>
            </a:r>
            <a:r>
              <a:rPr lang="sv-SE" sz="2000" dirty="0" err="1" smtClean="0"/>
              <a:t>hierarchy</a:t>
            </a:r>
            <a:r>
              <a:rPr lang="sv-SE" sz="2000" dirty="0" smtClean="0"/>
              <a:t> with the </a:t>
            </a:r>
            <a:r>
              <a:rPr lang="sv-SE" sz="2000" dirty="0" err="1" smtClean="0"/>
              <a:t>deictic</a:t>
            </a:r>
            <a:r>
              <a:rPr lang="sv-SE" sz="2000" dirty="0" smtClean="0"/>
              <a:t> “I.” This is </a:t>
            </a:r>
          </a:p>
          <a:p>
            <a:r>
              <a:rPr lang="sv-SE" sz="2000" dirty="0" err="1" smtClean="0"/>
              <a:t>typically</a:t>
            </a:r>
            <a:r>
              <a:rPr lang="sv-SE" sz="2000" dirty="0" smtClean="0"/>
              <a:t> </a:t>
            </a:r>
            <a:r>
              <a:rPr lang="sv-SE" sz="2000" dirty="0" err="1" smtClean="0"/>
              <a:t>accompanied</a:t>
            </a:r>
            <a:r>
              <a:rPr lang="sv-SE" sz="2000" dirty="0" smtClean="0"/>
              <a:t> by a </a:t>
            </a:r>
            <a:r>
              <a:rPr lang="sv-SE" sz="2000" dirty="0" err="1" smtClean="0"/>
              <a:t>substantial</a:t>
            </a:r>
            <a:r>
              <a:rPr lang="sv-SE" sz="2000" dirty="0" smtClean="0"/>
              <a:t> </a:t>
            </a:r>
            <a:r>
              <a:rPr lang="sv-SE" sz="2000" dirty="0" err="1" smtClean="0"/>
              <a:t>reduction</a:t>
            </a:r>
            <a:r>
              <a:rPr lang="sv-SE" sz="2000" dirty="0" smtClean="0"/>
              <a:t> in the </a:t>
            </a:r>
            <a:r>
              <a:rPr lang="sv-SE" sz="2000" dirty="0" err="1" smtClean="0"/>
              <a:t>behavioural</a:t>
            </a:r>
            <a:r>
              <a:rPr lang="sv-SE" sz="2000" dirty="0" smtClean="0"/>
              <a:t> </a:t>
            </a:r>
          </a:p>
          <a:p>
            <a:r>
              <a:rPr lang="sv-SE" sz="2000" dirty="0" err="1" smtClean="0"/>
              <a:t>control</a:t>
            </a:r>
            <a:r>
              <a:rPr lang="sv-SE" sz="2000" dirty="0" smtClean="0"/>
              <a:t> </a:t>
            </a:r>
            <a:r>
              <a:rPr lang="sv-SE" sz="2000" dirty="0" err="1" smtClean="0"/>
              <a:t>functions</a:t>
            </a:r>
            <a:r>
              <a:rPr lang="sv-SE" sz="2000" dirty="0" smtClean="0"/>
              <a:t> of the </a:t>
            </a:r>
            <a:r>
              <a:rPr lang="sv-SE" sz="2000" dirty="0" err="1" smtClean="0"/>
              <a:t>response</a:t>
            </a:r>
            <a:r>
              <a:rPr lang="sv-SE" sz="2000" dirty="0" smtClean="0"/>
              <a:t> in </a:t>
            </a:r>
            <a:r>
              <a:rPr lang="sv-SE" sz="2000" dirty="0" err="1" smtClean="0"/>
              <a:t>question</a:t>
            </a:r>
            <a:r>
              <a:rPr lang="sv-SE" sz="2000" dirty="0" smtClean="0"/>
              <a:t>, </a:t>
            </a:r>
            <a:r>
              <a:rPr lang="sv-SE" sz="2000" dirty="0" err="1" smtClean="0"/>
              <a:t>which</a:t>
            </a:r>
            <a:r>
              <a:rPr lang="sv-SE" sz="2000" dirty="0" smtClean="0"/>
              <a:t> </a:t>
            </a:r>
            <a:r>
              <a:rPr lang="sv-SE" sz="2000" dirty="0" err="1" smtClean="0"/>
              <a:t>thereby</a:t>
            </a:r>
            <a:r>
              <a:rPr lang="sv-SE" sz="2000" dirty="0" smtClean="0"/>
              <a:t> </a:t>
            </a:r>
            <a:r>
              <a:rPr lang="sv-SE" sz="2000" dirty="0" err="1" smtClean="0"/>
              <a:t>allows</a:t>
            </a:r>
            <a:r>
              <a:rPr lang="sv-SE" sz="2000" dirty="0" smtClean="0"/>
              <a:t> </a:t>
            </a:r>
          </a:p>
          <a:p>
            <a:r>
              <a:rPr lang="sv-SE" sz="2000" dirty="0" smtClean="0"/>
              <a:t>for </a:t>
            </a:r>
            <a:r>
              <a:rPr lang="sv-SE" sz="2000" dirty="0" err="1" smtClean="0"/>
              <a:t>additional</a:t>
            </a:r>
            <a:r>
              <a:rPr lang="sv-SE" sz="2000" dirty="0" smtClean="0"/>
              <a:t> </a:t>
            </a:r>
            <a:r>
              <a:rPr lang="sv-SE" sz="2000" dirty="0" err="1" smtClean="0"/>
              <a:t>relational</a:t>
            </a:r>
            <a:r>
              <a:rPr lang="sv-SE" sz="2000" dirty="0" smtClean="0"/>
              <a:t> </a:t>
            </a:r>
            <a:r>
              <a:rPr lang="sv-SE" sz="2000" dirty="0" err="1" smtClean="0"/>
              <a:t>responding</a:t>
            </a:r>
            <a:r>
              <a:rPr lang="sv-SE" sz="2000" dirty="0" smtClean="0"/>
              <a:t> that </a:t>
            </a:r>
            <a:r>
              <a:rPr lang="sv-SE" sz="2000" dirty="0" err="1" smtClean="0"/>
              <a:t>specifies</a:t>
            </a:r>
            <a:r>
              <a:rPr lang="sv-SE" sz="2000" dirty="0" smtClean="0"/>
              <a:t> </a:t>
            </a:r>
            <a:r>
              <a:rPr lang="sv-SE" sz="2000" dirty="0" err="1" smtClean="0"/>
              <a:t>appetitive</a:t>
            </a:r>
            <a:r>
              <a:rPr lang="sv-SE" sz="2000" dirty="0" smtClean="0"/>
              <a:t> </a:t>
            </a:r>
          </a:p>
          <a:p>
            <a:r>
              <a:rPr lang="sv-SE" sz="2000" dirty="0" err="1" smtClean="0"/>
              <a:t>augmental</a:t>
            </a:r>
            <a:r>
              <a:rPr lang="sv-SE" sz="2000" dirty="0" smtClean="0"/>
              <a:t> </a:t>
            </a:r>
            <a:r>
              <a:rPr lang="sv-SE" sz="2000" dirty="0" err="1" smtClean="0"/>
              <a:t>functions</a:t>
            </a:r>
            <a:r>
              <a:rPr lang="sv-SE" sz="2000" dirty="0" smtClean="0"/>
              <a:t>, and </a:t>
            </a:r>
            <a:r>
              <a:rPr lang="sv-SE" sz="2000" dirty="0" err="1" smtClean="0"/>
              <a:t>further</a:t>
            </a:r>
            <a:r>
              <a:rPr lang="sv-SE" sz="2000" dirty="0" smtClean="0"/>
              <a:t> </a:t>
            </a:r>
            <a:r>
              <a:rPr lang="sv-SE" sz="2000" dirty="0" err="1" smtClean="0"/>
              <a:t>behaviour</a:t>
            </a:r>
            <a:r>
              <a:rPr lang="sv-SE" sz="2000" dirty="0" smtClean="0"/>
              <a:t> that is </a:t>
            </a:r>
            <a:r>
              <a:rPr lang="sv-SE" sz="2000" dirty="0" err="1" smtClean="0"/>
              <a:t>coordinated</a:t>
            </a:r>
            <a:r>
              <a:rPr lang="sv-SE" sz="2000" dirty="0" smtClean="0"/>
              <a:t> </a:t>
            </a:r>
          </a:p>
          <a:p>
            <a:r>
              <a:rPr lang="sv-SE" sz="2000" dirty="0" smtClean="0"/>
              <a:t>with that </a:t>
            </a:r>
            <a:r>
              <a:rPr lang="sv-SE" sz="2000" dirty="0" err="1" smtClean="0"/>
              <a:t>relational</a:t>
            </a:r>
            <a:r>
              <a:rPr lang="sv-SE" sz="2000" dirty="0" smtClean="0"/>
              <a:t> </a:t>
            </a:r>
            <a:r>
              <a:rPr lang="sv-SE" sz="2000" dirty="0" err="1" smtClean="0"/>
              <a:t>responding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clinical tasks</a:t>
            </a:r>
            <a:endParaRPr lang="en-US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sv-SE" sz="2000" dirty="0" err="1" smtClean="0"/>
              <a:t>Help</a:t>
            </a:r>
            <a:r>
              <a:rPr lang="sv-SE" sz="2000" dirty="0" smtClean="0"/>
              <a:t> the </a:t>
            </a:r>
            <a:r>
              <a:rPr lang="sv-SE" sz="2000" dirty="0" err="1" smtClean="0"/>
              <a:t>client</a:t>
            </a:r>
            <a:r>
              <a:rPr lang="sv-SE" sz="2000" dirty="0" smtClean="0"/>
              <a:t> </a:t>
            </a:r>
            <a:r>
              <a:rPr lang="sv-SE" sz="2000" dirty="0" err="1" smtClean="0"/>
              <a:t>discriminate</a:t>
            </a:r>
            <a:r>
              <a:rPr lang="sv-SE" sz="2000" dirty="0" smtClean="0"/>
              <a:t> the </a:t>
            </a:r>
            <a:r>
              <a:rPr lang="sv-SE" sz="2000" dirty="0" err="1" smtClean="0"/>
              <a:t>relationship</a:t>
            </a:r>
            <a:r>
              <a:rPr lang="sv-SE" sz="2000" dirty="0" smtClean="0"/>
              <a:t> </a:t>
            </a:r>
            <a:r>
              <a:rPr lang="sv-SE" sz="2000" dirty="0" err="1" smtClean="0"/>
              <a:t>between</a:t>
            </a:r>
            <a:r>
              <a:rPr lang="sv-SE" sz="2000" dirty="0" smtClean="0"/>
              <a:t> </a:t>
            </a:r>
            <a:r>
              <a:rPr lang="sv-SE" sz="2000" dirty="0" err="1" smtClean="0"/>
              <a:t>current</a:t>
            </a:r>
            <a:r>
              <a:rPr lang="sv-SE" sz="2000" dirty="0" smtClean="0"/>
              <a:t> </a:t>
            </a:r>
            <a:r>
              <a:rPr lang="sv-SE" sz="2000" dirty="0" err="1" smtClean="0"/>
              <a:t>functional</a:t>
            </a:r>
            <a:r>
              <a:rPr lang="sv-SE" sz="2000" dirty="0" smtClean="0"/>
              <a:t> </a:t>
            </a:r>
            <a:r>
              <a:rPr lang="sv-SE" sz="2000" dirty="0" err="1" smtClean="0"/>
              <a:t>classes</a:t>
            </a:r>
            <a:r>
              <a:rPr lang="sv-SE" sz="2000" dirty="0" smtClean="0"/>
              <a:t> of </a:t>
            </a:r>
            <a:r>
              <a:rPr lang="sv-SE" sz="2000" dirty="0" err="1" smtClean="0"/>
              <a:t>behaviour</a:t>
            </a:r>
            <a:r>
              <a:rPr lang="sv-SE" sz="2000" dirty="0" smtClean="0"/>
              <a:t> and </a:t>
            </a:r>
            <a:r>
              <a:rPr lang="sv-SE" sz="2000" dirty="0" err="1" smtClean="0"/>
              <a:t>problematic</a:t>
            </a:r>
            <a:r>
              <a:rPr lang="sv-SE" sz="2000" dirty="0" smtClean="0"/>
              <a:t> </a:t>
            </a:r>
            <a:r>
              <a:rPr lang="sv-SE" sz="2000" dirty="0" err="1" smtClean="0"/>
              <a:t>consequences</a:t>
            </a:r>
            <a:r>
              <a:rPr lang="sv-SE" sz="2000" dirty="0" smtClean="0"/>
              <a:t>.  </a:t>
            </a:r>
            <a:r>
              <a:rPr lang="sv-SE" sz="2000" dirty="0" err="1" smtClean="0"/>
              <a:t>According</a:t>
            </a:r>
            <a:r>
              <a:rPr lang="sv-SE" sz="2000" dirty="0" smtClean="0"/>
              <a:t> to the </a:t>
            </a:r>
            <a:r>
              <a:rPr lang="sv-SE" sz="2000" dirty="0" err="1" smtClean="0"/>
              <a:t>analysis</a:t>
            </a:r>
            <a:r>
              <a:rPr lang="sv-SE" sz="2000" dirty="0" smtClean="0"/>
              <a:t> </a:t>
            </a:r>
            <a:r>
              <a:rPr lang="sv-SE" sz="2000" dirty="0" err="1" smtClean="0"/>
              <a:t>done</a:t>
            </a:r>
            <a:r>
              <a:rPr lang="sv-SE" sz="2000" dirty="0" smtClean="0"/>
              <a:t> </a:t>
            </a:r>
            <a:r>
              <a:rPr lang="sv-SE" sz="2000" dirty="0" err="1" smtClean="0"/>
              <a:t>we</a:t>
            </a:r>
            <a:r>
              <a:rPr lang="sv-SE" sz="2000" dirty="0" smtClean="0"/>
              <a:t> </a:t>
            </a:r>
            <a:r>
              <a:rPr lang="sv-SE" sz="2000" dirty="0" err="1" smtClean="0"/>
              <a:t>expect</a:t>
            </a:r>
            <a:r>
              <a:rPr lang="sv-SE" sz="2000" dirty="0" smtClean="0"/>
              <a:t> the </a:t>
            </a:r>
            <a:r>
              <a:rPr lang="sv-SE" sz="2000" dirty="0" err="1" smtClean="0"/>
              <a:t>problematic</a:t>
            </a:r>
            <a:r>
              <a:rPr lang="sv-SE" sz="2000" dirty="0" smtClean="0"/>
              <a:t> </a:t>
            </a:r>
            <a:r>
              <a:rPr lang="sv-SE" sz="2000" dirty="0" err="1" smtClean="0"/>
              <a:t>functional</a:t>
            </a:r>
            <a:r>
              <a:rPr lang="sv-SE" sz="2000" dirty="0" smtClean="0"/>
              <a:t> </a:t>
            </a:r>
            <a:r>
              <a:rPr lang="sv-SE" sz="2000" dirty="0" err="1" smtClean="0"/>
              <a:t>class</a:t>
            </a:r>
            <a:r>
              <a:rPr lang="sv-SE" sz="2000" dirty="0" smtClean="0"/>
              <a:t> to be </a:t>
            </a:r>
            <a:r>
              <a:rPr lang="sv-SE" sz="2000" dirty="0" err="1" smtClean="0"/>
              <a:t>responding</a:t>
            </a:r>
            <a:r>
              <a:rPr lang="sv-SE" sz="2000" dirty="0" smtClean="0"/>
              <a:t> in </a:t>
            </a:r>
            <a:r>
              <a:rPr lang="sv-SE" sz="2000" dirty="0" err="1" smtClean="0"/>
              <a:t>coordination</a:t>
            </a:r>
            <a:r>
              <a:rPr lang="sv-SE" sz="2000" dirty="0" smtClean="0"/>
              <a:t> with </a:t>
            </a:r>
            <a:r>
              <a:rPr lang="sv-SE" sz="2000" dirty="0" err="1" smtClean="0"/>
              <a:t>self-instructions/rules</a:t>
            </a:r>
            <a:r>
              <a:rPr lang="sv-SE" sz="2000" dirty="0" smtClean="0"/>
              <a:t>.</a:t>
            </a:r>
          </a:p>
          <a:p>
            <a:pPr lvl="0">
              <a:buFont typeface="+mj-lt"/>
              <a:buAutoNum type="arabicPeriod"/>
            </a:pPr>
            <a:r>
              <a:rPr lang="sv-SE" sz="2000" dirty="0" err="1" smtClean="0"/>
              <a:t>Help</a:t>
            </a:r>
            <a:r>
              <a:rPr lang="sv-SE" sz="2000" dirty="0" smtClean="0"/>
              <a:t> the </a:t>
            </a:r>
            <a:r>
              <a:rPr lang="sv-SE" sz="2000" dirty="0" err="1" smtClean="0"/>
              <a:t>client</a:t>
            </a:r>
            <a:r>
              <a:rPr lang="sv-SE" sz="2000" dirty="0" smtClean="0"/>
              <a:t> </a:t>
            </a:r>
            <a:r>
              <a:rPr lang="sv-SE" sz="2000" dirty="0" err="1" smtClean="0"/>
              <a:t>discriminate</a:t>
            </a:r>
            <a:r>
              <a:rPr lang="sv-SE" sz="2000" dirty="0" smtClean="0"/>
              <a:t> </a:t>
            </a:r>
            <a:r>
              <a:rPr lang="sv-SE" sz="2000" dirty="0" err="1" smtClean="0"/>
              <a:t>his/her</a:t>
            </a:r>
            <a:r>
              <a:rPr lang="sv-SE" sz="2000" dirty="0" smtClean="0"/>
              <a:t> </a:t>
            </a:r>
            <a:r>
              <a:rPr lang="sv-SE" sz="2000" dirty="0" err="1" smtClean="0"/>
              <a:t>own</a:t>
            </a:r>
            <a:r>
              <a:rPr lang="sv-SE" sz="2000" dirty="0" smtClean="0"/>
              <a:t> </a:t>
            </a:r>
            <a:r>
              <a:rPr lang="sv-SE" sz="2000" dirty="0" err="1" smtClean="0"/>
              <a:t>responses</a:t>
            </a:r>
            <a:r>
              <a:rPr lang="sv-SE" sz="2000" dirty="0" smtClean="0"/>
              <a:t>, </a:t>
            </a:r>
            <a:r>
              <a:rPr lang="sv-SE" sz="2000" dirty="0" err="1" smtClean="0"/>
              <a:t>framing</a:t>
            </a:r>
            <a:r>
              <a:rPr lang="sv-SE" sz="2000" dirty="0" smtClean="0"/>
              <a:t> </a:t>
            </a:r>
            <a:r>
              <a:rPr lang="sv-SE" sz="2000" dirty="0" err="1" smtClean="0"/>
              <a:t>them</a:t>
            </a:r>
            <a:r>
              <a:rPr lang="sv-SE" sz="2000" dirty="0" smtClean="0"/>
              <a:t> in </a:t>
            </a:r>
            <a:r>
              <a:rPr lang="sv-SE" sz="2000" dirty="0" err="1" smtClean="0"/>
              <a:t>perspective</a:t>
            </a:r>
            <a:r>
              <a:rPr lang="sv-SE" sz="2000" dirty="0" smtClean="0"/>
              <a:t> and </a:t>
            </a:r>
            <a:r>
              <a:rPr lang="sv-SE" sz="2000" dirty="0" err="1" smtClean="0"/>
              <a:t>hierarchy</a:t>
            </a:r>
            <a:r>
              <a:rPr lang="sv-SE" sz="2000" dirty="0" smtClean="0"/>
              <a:t> with the </a:t>
            </a:r>
            <a:r>
              <a:rPr lang="sv-SE" sz="2000" dirty="0" err="1" smtClean="0"/>
              <a:t>deictic</a:t>
            </a:r>
            <a:r>
              <a:rPr lang="sv-SE" sz="2000" dirty="0" smtClean="0"/>
              <a:t> I. </a:t>
            </a:r>
            <a:r>
              <a:rPr lang="sv-SE" sz="2000" dirty="0" err="1" smtClean="0"/>
              <a:t>Train</a:t>
            </a:r>
            <a:r>
              <a:rPr lang="sv-SE" sz="2000" dirty="0" smtClean="0"/>
              <a:t> this </a:t>
            </a:r>
            <a:r>
              <a:rPr lang="sv-SE" sz="2000" dirty="0" err="1" smtClean="0"/>
              <a:t>repertoire</a:t>
            </a:r>
            <a:r>
              <a:rPr lang="sv-SE" sz="2000" dirty="0" smtClean="0"/>
              <a:t> as an alternative </a:t>
            </a:r>
            <a:r>
              <a:rPr lang="sv-SE" sz="2000" dirty="0" err="1" smtClean="0"/>
              <a:t>functional</a:t>
            </a:r>
            <a:r>
              <a:rPr lang="sv-SE" sz="2000" dirty="0" smtClean="0"/>
              <a:t> </a:t>
            </a:r>
            <a:r>
              <a:rPr lang="sv-SE" sz="2000" dirty="0" err="1" smtClean="0"/>
              <a:t>class</a:t>
            </a:r>
            <a:r>
              <a:rPr lang="sv-SE" sz="2000" dirty="0" smtClean="0"/>
              <a:t>.</a:t>
            </a:r>
          </a:p>
          <a:p>
            <a:pPr lvl="0">
              <a:buFont typeface="+mj-lt"/>
              <a:buAutoNum type="arabicPeriod"/>
            </a:pPr>
            <a:r>
              <a:rPr lang="sv-SE" sz="2000" dirty="0" err="1" smtClean="0"/>
              <a:t>Help</a:t>
            </a:r>
            <a:r>
              <a:rPr lang="sv-SE" sz="2000" dirty="0" smtClean="0"/>
              <a:t> the </a:t>
            </a:r>
            <a:r>
              <a:rPr lang="sv-SE" sz="2000" dirty="0" err="1" smtClean="0"/>
              <a:t>client</a:t>
            </a:r>
            <a:r>
              <a:rPr lang="sv-SE" sz="2000" dirty="0" smtClean="0"/>
              <a:t> </a:t>
            </a:r>
            <a:r>
              <a:rPr lang="sv-SE" sz="2000" dirty="0" err="1" smtClean="0"/>
              <a:t>develop</a:t>
            </a:r>
            <a:r>
              <a:rPr lang="sv-SE" sz="2000" dirty="0" smtClean="0"/>
              <a:t> this alternative </a:t>
            </a:r>
            <a:r>
              <a:rPr lang="sv-SE" sz="2000" dirty="0" err="1" smtClean="0"/>
              <a:t>strategy</a:t>
            </a:r>
            <a:r>
              <a:rPr lang="sv-SE" sz="2000" dirty="0" smtClean="0"/>
              <a:t> to </a:t>
            </a:r>
            <a:r>
              <a:rPr lang="sv-SE" sz="2000" dirty="0" err="1" smtClean="0"/>
              <a:t>specify</a:t>
            </a:r>
            <a:r>
              <a:rPr lang="sv-SE" sz="2000" dirty="0" smtClean="0"/>
              <a:t> </a:t>
            </a:r>
            <a:r>
              <a:rPr lang="sv-SE" sz="2000" dirty="0" err="1" smtClean="0"/>
              <a:t>appetitive</a:t>
            </a:r>
            <a:r>
              <a:rPr lang="sv-SE" sz="2000" dirty="0" smtClean="0"/>
              <a:t> </a:t>
            </a:r>
            <a:r>
              <a:rPr lang="sv-SE" sz="2000" dirty="0" err="1" smtClean="0"/>
              <a:t>augmental</a:t>
            </a:r>
            <a:r>
              <a:rPr lang="sv-SE" sz="2000" dirty="0" smtClean="0"/>
              <a:t> </a:t>
            </a:r>
            <a:r>
              <a:rPr lang="sv-SE" sz="2000" dirty="0" err="1" smtClean="0"/>
              <a:t>functions</a:t>
            </a:r>
            <a:r>
              <a:rPr lang="sv-SE" sz="2000" dirty="0" smtClean="0"/>
              <a:t> for </a:t>
            </a:r>
            <a:r>
              <a:rPr lang="sv-SE" sz="2000" dirty="0" err="1" smtClean="0"/>
              <a:t>further</a:t>
            </a:r>
            <a:r>
              <a:rPr lang="sv-SE" sz="2000" dirty="0" smtClean="0"/>
              <a:t> </a:t>
            </a:r>
            <a:r>
              <a:rPr lang="sv-SE" sz="2000" dirty="0" err="1" smtClean="0"/>
              <a:t>behaviour</a:t>
            </a:r>
            <a:endParaRPr lang="sv-SE" sz="2000" dirty="0" smtClean="0"/>
          </a:p>
          <a:p>
            <a:endParaRPr lang="en-US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Törneke </a:t>
            </a:r>
            <a:endParaRPr lang="en-US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193-B5E9-164A-B147-48CC2067F3B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äck">
  <a:themeElements>
    <a:clrScheme name="Bläck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Bläck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Bläck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Bläck.thmx</Template>
  <TotalTime>3209</TotalTime>
  <Words>636</Words>
  <Application>Microsoft Macintosh PowerPoint</Application>
  <PresentationFormat>Bildspel på skärmen (4:3)</PresentationFormat>
  <Paragraphs>108</Paragraphs>
  <Slides>10</Slides>
  <Notes>7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Bläck</vt:lpstr>
      <vt:lpstr>   RFT for clinical use</vt:lpstr>
      <vt:lpstr>The structure of the workshop</vt:lpstr>
      <vt:lpstr>Functional Contextualism</vt:lpstr>
      <vt:lpstr>Two areas of special interest</vt:lpstr>
      <vt:lpstr>Complex verbal regulation</vt:lpstr>
      <vt:lpstr>Interacting with your own behavior</vt:lpstr>
      <vt:lpstr>Bild 7</vt:lpstr>
      <vt:lpstr>Bild 8</vt:lpstr>
      <vt:lpstr>Three clinical tasks</vt:lpstr>
      <vt:lpstr>Tools for therapy</vt:lpstr>
    </vt:vector>
  </TitlesOfParts>
  <Company>nt psykiatri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from bottom up</dc:title>
  <dc:creator>niklas törneke</dc:creator>
  <cp:lastModifiedBy>niklas törneke</cp:lastModifiedBy>
  <cp:revision>178</cp:revision>
  <dcterms:created xsi:type="dcterms:W3CDTF">2014-06-21T11:42:55Z</dcterms:created>
  <dcterms:modified xsi:type="dcterms:W3CDTF">2014-06-21T11:43:39Z</dcterms:modified>
</cp:coreProperties>
</file>